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4" r:id="rId9"/>
    <p:sldId id="265" r:id="rId10"/>
    <p:sldId id="266" r:id="rId11"/>
    <p:sldId id="267" r:id="rId12"/>
    <p:sldId id="268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CD27-0B29-4523-803B-B4AE08C17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1585D-74B1-476B-AE88-9B64EF2B5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75F3B-A46B-4781-802B-C72632B3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59293-054D-49DE-BBCF-180296DD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F3908-0658-42A4-842D-FED07A7E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6B97-3C42-4893-9177-255A8B9E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A758B-4A45-44FC-81FA-298BA1D99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38DDA-F360-4279-BA65-AB0BB73E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685C-9A41-4351-9B15-4713BC6A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41136-29F4-4120-9D5A-6758FE51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3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D1079-1071-4F5F-A350-7443ACBBC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5BA11-4279-490D-97E0-511501EB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2FF05-967B-41D7-ACA3-1D4633C6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33564-1C2A-45FE-BEF8-DFE194B5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C964D-16AF-40AA-9E37-E19697C6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4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062B-EF20-412B-9713-E5AE5982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B89D-9FF0-44D3-BD27-F6D0A35DA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7B25-D9ED-4F33-964D-A2274F70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D21FE-9BBE-4B5D-90B1-691FE3AD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B6907-83A0-4329-8FCC-2A401363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5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3B741-D2F7-43FF-BB42-ECDAA931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4BE24-B315-4D87-BDF8-589985C93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1B04-C3FF-424C-8958-310B7F27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0784-5A18-43C0-B341-897FD7C4E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7E767-889C-46F5-92F2-CCDF9804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9BEB-FFD8-4DA8-B68A-07B5B1DE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3024-5875-4E68-BFDE-66FF0097A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B3D34-42B3-4D95-B8C9-05F77902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5C2E2-24ED-4C17-B2B3-1B2FFBE3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75F04-5E56-4042-ABB0-ECFFB1A4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F850-DF7F-415E-BD7F-50197BE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AB27-102B-421E-8C11-A76B5326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6BE76-647A-42E0-8903-7DC45BDC4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50B93-2F75-42A5-AE26-43291B1A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63C4C-3367-4E2A-9836-3A47CC114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C1D24-E1C1-40EA-8FE6-4839DD1BF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889F8-46C8-4A53-94B6-8B5CB438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0E0D7-DB7D-4DE5-9EEB-BC229580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14F7-A1EA-4D0B-8F14-E4F9A9F5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B541-C3EA-4369-9F0A-A3D154EB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3F333-EAEF-423C-960D-2FEA79DC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5F808-E6BD-44FA-903D-D8D462B9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227C7-05F9-4436-93B2-F9E14211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07431-643F-4F03-87C0-DBE749A3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66FF-4C43-4B75-ACAA-74FD44EC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DBAAC-708F-4EDF-ABBD-467F3D05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58F5-B169-4B0E-9764-4A92A5A9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833F-213D-44A2-8FC6-AEBBD8D3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FD6E0-89DF-4CD7-B585-E3B2D8CE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CA926-4026-4887-9CB8-2469E2083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22E0E-1AA2-49D4-B49D-56AF3791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64E72-E13D-407F-A833-6DCC246B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DF8E-57BF-40CF-89CC-B1008213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B0264-F48B-4DB2-85F5-915242998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FEE37-C5E0-4786-8E4A-DE9C6A6DF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2542E-2395-4DD3-9A90-8BC52F31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29C93-4F31-4845-A2B1-B2B4BCC7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2F1DF-EA4B-4227-AF86-03BE0553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90D08-E6C9-425D-B60E-ADD9CBC0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60EE9-2856-464A-9DF3-30DC2EAF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B1FB-D069-4559-8D30-4E519CE74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C6A-33CB-4E3E-9A48-4111C17D225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468E-6EEB-4B50-AE6F-8A8FFD3CA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A4C7F-9EAA-49A2-BD5D-9A2FA70F9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9FC-3279-4A47-98E6-F6F30476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E7B3C-134C-4307-B850-D4F46A654AF7}"/>
              </a:ext>
            </a:extLst>
          </p:cNvPr>
          <p:cNvSpPr txBox="1"/>
          <p:nvPr/>
        </p:nvSpPr>
        <p:spPr>
          <a:xfrm>
            <a:off x="2217369" y="1653185"/>
            <a:ext cx="7757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STING-seq data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140EA-A480-486A-A0D6-80CF231FA24A}"/>
              </a:ext>
            </a:extLst>
          </p:cNvPr>
          <p:cNvSpPr txBox="1"/>
          <p:nvPr/>
        </p:nvSpPr>
        <p:spPr>
          <a:xfrm>
            <a:off x="8278044" y="4808481"/>
            <a:ext cx="204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Hang Chen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8/17/2022</a:t>
            </a:r>
          </a:p>
        </p:txBody>
      </p:sp>
    </p:spTree>
    <p:extLst>
      <p:ext uri="{BB962C8B-B14F-4D97-AF65-F5344CB8AC3E}">
        <p14:creationId xmlns:p14="http://schemas.microsoft.com/office/powerpoint/2010/main" val="61792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8B2F0DB-DDD1-4485-807C-9E2E110AC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27448"/>
            <a:ext cx="4572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CDF9E-06C0-4C38-BDC0-C8F2CBC6158F}"/>
              </a:ext>
            </a:extLst>
          </p:cNvPr>
          <p:cNvSpPr txBox="1"/>
          <p:nvPr/>
        </p:nvSpPr>
        <p:spPr>
          <a:xfrm>
            <a:off x="169558" y="113292"/>
            <a:ext cx="603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Negative controls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0ECB3B-72B8-4770-9837-93176E7D01ED}"/>
              </a:ext>
            </a:extLst>
          </p:cNvPr>
          <p:cNvSpPr txBox="1"/>
          <p:nvPr/>
        </p:nvSpPr>
        <p:spPr>
          <a:xfrm>
            <a:off x="4757707" y="1338296"/>
            <a:ext cx="301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QQ plot of negative controls</a:t>
            </a:r>
          </a:p>
        </p:txBody>
      </p:sp>
    </p:spTree>
    <p:extLst>
      <p:ext uri="{BB962C8B-B14F-4D97-AF65-F5344CB8AC3E}">
        <p14:creationId xmlns:p14="http://schemas.microsoft.com/office/powerpoint/2010/main" val="259490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808580F-485B-4C29-97B3-FB5520D796AD}"/>
              </a:ext>
            </a:extLst>
          </p:cNvPr>
          <p:cNvGrpSpPr/>
          <p:nvPr/>
        </p:nvGrpSpPr>
        <p:grpSpPr>
          <a:xfrm>
            <a:off x="715575" y="1691043"/>
            <a:ext cx="10809296" cy="4090328"/>
            <a:chOff x="715575" y="1660763"/>
            <a:chExt cx="10809296" cy="4090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8CA93A-1D53-4BA2-A81B-19EE679ACE87}"/>
                </a:ext>
              </a:extLst>
            </p:cNvPr>
            <p:cNvSpPr txBox="1"/>
            <p:nvPr/>
          </p:nvSpPr>
          <p:spPr>
            <a:xfrm>
              <a:off x="1641078" y="5381759"/>
              <a:ext cx="1927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Naive NB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437E28-E1C5-4239-919F-A373946AC0DD}"/>
                </a:ext>
              </a:extLst>
            </p:cNvPr>
            <p:cNvSpPr txBox="1"/>
            <p:nvPr/>
          </p:nvSpPr>
          <p:spPr>
            <a:xfrm>
              <a:off x="5085216" y="5381759"/>
              <a:ext cx="2421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NB with </a:t>
              </a:r>
              <a:r>
                <a:rPr lang="en-US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</a:t>
              </a:r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(depth)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695F0D-0021-44F7-9608-E8807593FB35}"/>
                </a:ext>
              </a:extLst>
            </p:cNvPr>
            <p:cNvSpPr txBox="1"/>
            <p:nvPr/>
          </p:nvSpPr>
          <p:spPr>
            <a:xfrm>
              <a:off x="8636843" y="5381759"/>
              <a:ext cx="2421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SCEPTRE</a:t>
              </a:r>
            </a:p>
          </p:txBody>
        </p:sp>
        <p:pic>
          <p:nvPicPr>
            <p:cNvPr id="17" name="Picture 16" descr="Chart&#10;&#10;Description automatically generated">
              <a:extLst>
                <a:ext uri="{FF2B5EF4-FFF2-40B4-BE49-F238E27FC236}">
                  <a16:creationId xmlns:a16="http://schemas.microsoft.com/office/drawing/2014/main" id="{7D5DEF5D-ED32-44FA-B5F0-208B7952D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575" y="1660763"/>
              <a:ext cx="3657600" cy="3657600"/>
            </a:xfrm>
            <a:prstGeom prst="rect">
              <a:avLst/>
            </a:prstGeom>
          </p:spPr>
        </p:pic>
        <p:pic>
          <p:nvPicPr>
            <p:cNvPr id="19" name="Picture 18" descr="Chart&#10;&#10;Description automatically generated">
              <a:extLst>
                <a:ext uri="{FF2B5EF4-FFF2-40B4-BE49-F238E27FC236}">
                  <a16:creationId xmlns:a16="http://schemas.microsoft.com/office/drawing/2014/main" id="{614D85D0-F234-4376-926B-00059FC4F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423" y="1660763"/>
              <a:ext cx="3657600" cy="3657600"/>
            </a:xfrm>
            <a:prstGeom prst="rect">
              <a:avLst/>
            </a:prstGeom>
          </p:spPr>
        </p:pic>
        <p:pic>
          <p:nvPicPr>
            <p:cNvPr id="21" name="Picture 20" descr="Chart, scatter chart&#10;&#10;Description automatically generated">
              <a:extLst>
                <a:ext uri="{FF2B5EF4-FFF2-40B4-BE49-F238E27FC236}">
                  <a16:creationId xmlns:a16="http://schemas.microsoft.com/office/drawing/2014/main" id="{9076FA43-33DD-4581-BBF8-4C4E9A5CF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271" y="1660763"/>
              <a:ext cx="3657600" cy="36576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4CDF9E-06C0-4C38-BDC0-C8F2CBC6158F}"/>
              </a:ext>
            </a:extLst>
          </p:cNvPr>
          <p:cNvSpPr txBox="1"/>
          <p:nvPr/>
        </p:nvSpPr>
        <p:spPr>
          <a:xfrm>
            <a:off x="169558" y="113292"/>
            <a:ext cx="603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SCEPTRE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D9268-7581-4E54-9C52-8F45E908C494}"/>
              </a:ext>
            </a:extLst>
          </p:cNvPr>
          <p:cNvSpPr txBox="1"/>
          <p:nvPr/>
        </p:nvSpPr>
        <p:spPr>
          <a:xfrm>
            <a:off x="4187468" y="1283795"/>
            <a:ext cx="381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QQ plot of all gene-gRNA pairs</a:t>
            </a:r>
          </a:p>
        </p:txBody>
      </p:sp>
    </p:spTree>
    <p:extLst>
      <p:ext uri="{BB962C8B-B14F-4D97-AF65-F5344CB8AC3E}">
        <p14:creationId xmlns:p14="http://schemas.microsoft.com/office/powerpoint/2010/main" val="336483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CDF9E-06C0-4C38-BDC0-C8F2CBC6158F}"/>
              </a:ext>
            </a:extLst>
          </p:cNvPr>
          <p:cNvSpPr txBox="1"/>
          <p:nvPr/>
        </p:nvSpPr>
        <p:spPr>
          <a:xfrm>
            <a:off x="169558" y="113292"/>
            <a:ext cx="603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SCEPTRE results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4BF2BDF-9A30-47B7-AF1F-F1BB810A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66220"/>
              </p:ext>
            </p:extLst>
          </p:nvPr>
        </p:nvGraphicFramePr>
        <p:xfrm>
          <a:off x="1180509" y="1102127"/>
          <a:ext cx="9830982" cy="54763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8497">
                  <a:extLst>
                    <a:ext uri="{9D8B030D-6E8A-4147-A177-3AD203B41FA5}">
                      <a16:colId xmlns:a16="http://schemas.microsoft.com/office/drawing/2014/main" val="1853898366"/>
                    </a:ext>
                  </a:extLst>
                </a:gridCol>
                <a:gridCol w="1638497">
                  <a:extLst>
                    <a:ext uri="{9D8B030D-6E8A-4147-A177-3AD203B41FA5}">
                      <a16:colId xmlns:a16="http://schemas.microsoft.com/office/drawing/2014/main" val="44366292"/>
                    </a:ext>
                  </a:extLst>
                </a:gridCol>
                <a:gridCol w="1638497">
                  <a:extLst>
                    <a:ext uri="{9D8B030D-6E8A-4147-A177-3AD203B41FA5}">
                      <a16:colId xmlns:a16="http://schemas.microsoft.com/office/drawing/2014/main" val="2632740542"/>
                    </a:ext>
                  </a:extLst>
                </a:gridCol>
                <a:gridCol w="1638497">
                  <a:extLst>
                    <a:ext uri="{9D8B030D-6E8A-4147-A177-3AD203B41FA5}">
                      <a16:colId xmlns:a16="http://schemas.microsoft.com/office/drawing/2014/main" val="1046202203"/>
                    </a:ext>
                  </a:extLst>
                </a:gridCol>
                <a:gridCol w="1638497">
                  <a:extLst>
                    <a:ext uri="{9D8B030D-6E8A-4147-A177-3AD203B41FA5}">
                      <a16:colId xmlns:a16="http://schemas.microsoft.com/office/drawing/2014/main" val="3124888653"/>
                    </a:ext>
                  </a:extLst>
                </a:gridCol>
                <a:gridCol w="1638497">
                  <a:extLst>
                    <a:ext uri="{9D8B030D-6E8A-4147-A177-3AD203B41FA5}">
                      <a16:colId xmlns:a16="http://schemas.microsoft.com/office/drawing/2014/main" val="1239310493"/>
                    </a:ext>
                  </a:extLst>
                </a:gridCol>
              </a:tblGrid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cCRE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SNP (gRNA target)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gRNA type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Z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-value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Log</a:t>
                      </a:r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fold 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0537381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EGFL7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rs62581550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2.44E-09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-6.13289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-0.14633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6116532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TMCO3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rs117066769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2.00E-13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-8.22509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-0.39669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29642247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ANK1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rs4737009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2.22E-16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-8.07873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-0.17905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1645628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CD52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rs4526602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2.22E-16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-11.6964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-0.76756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61219363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TFRC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rs9325434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2.79E-06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-3.97773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-0.10379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2207529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SLC7A5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rs7200918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2.22E-16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-6.44869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-0.28934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0813855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GFI1B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rs524137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1.92E-13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-9.34527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-0.37346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65938348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GFI1B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rs73660574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2.26E-06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  <a:effectLst/>
                        </a:rPr>
                        <a:t>-4.37964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-0.19432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2733778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PTPRC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rs1926231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2.22E-16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-14.3512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-1.10647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3467340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CD164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rs1546722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8.40E-09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-5.37675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-0.22988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4073877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GLRX5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rs35362007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2.22E-16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-8.45271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-0.415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75939413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ANKRD12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rs527890099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1.89E-06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-4.36787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-0.16145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30191956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PTPRC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rs1326279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1.58E-11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-6.41345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-0.36157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74783853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PDLIM1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rs75522380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2.22E-16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-11.8661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-0.64246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8733578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NUDT4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rs4761702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7.11E-07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-4.84094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-0.3579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6906194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CR1L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1:207821519_AACAC_A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2.22E-16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-9.845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-0.37908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03081854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PTPRC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rs1326270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3.34E-13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-6.11366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-0.2755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4728300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PIEZO1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rs10445033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7.95E-10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-7.22128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-0.35862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29611573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PTPRC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1:198630156_CCA_C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9.73E-07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-4.72977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-0.3396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09495885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TFRC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rs11712192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1.64E-06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-4.42424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-0.20131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6141745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PTPRC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rs1998843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3.08E-08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-5.40019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-0.39422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9257138"/>
                  </a:ext>
                </a:extLst>
              </a:tr>
              <a:tr h="238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rs34286592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candidate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2.48E-08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-5.04072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-0.33323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760264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C1229F-4CE1-4992-A1D0-8F81F70CD7DE}"/>
              </a:ext>
            </a:extLst>
          </p:cNvPr>
          <p:cNvSpPr txBox="1"/>
          <p:nvPr/>
        </p:nvSpPr>
        <p:spPr>
          <a:xfrm>
            <a:off x="1107838" y="769071"/>
            <a:ext cx="6619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Significant gene-gRNA pairs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overlapped with Morris’ results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4278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930652-FFD6-4BFC-AC79-CE51BC43CB06}"/>
              </a:ext>
            </a:extLst>
          </p:cNvPr>
          <p:cNvSpPr txBox="1"/>
          <p:nvPr/>
        </p:nvSpPr>
        <p:spPr>
          <a:xfrm>
            <a:off x="169558" y="113292"/>
            <a:ext cx="592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experiences and thoughts…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88020-2E8E-46F9-87AA-89498F72398D}"/>
              </a:ext>
            </a:extLst>
          </p:cNvPr>
          <p:cNvSpPr txBox="1"/>
          <p:nvPr/>
        </p:nvSpPr>
        <p:spPr>
          <a:xfrm>
            <a:off x="2029644" y="1872948"/>
            <a:ext cx="78713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Sparse matrices: better suited for </a:t>
            </a:r>
            <a:r>
              <a:rPr lang="en-US" dirty="0" err="1"/>
              <a:t>scRNA</a:t>
            </a:r>
            <a:r>
              <a:rPr lang="en-US" dirty="0"/>
              <a:t>-seq data, but manipulation is slightly different from dense matrices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Loops in R: could be slow, may be replaced by C++ (</a:t>
            </a:r>
            <a:r>
              <a:rPr lang="en-US" sz="1600" dirty="0">
                <a:highlight>
                  <a:srgbClr val="C0C0C0"/>
                </a:highlight>
                <a:latin typeface="Consolas" panose="020B0609020204030204" pitchFamily="49" charset="0"/>
              </a:rPr>
              <a:t>for</a:t>
            </a:r>
            <a:r>
              <a:rPr lang="en-US" dirty="0"/>
              <a:t> loops not so slow anymore comparing with </a:t>
            </a:r>
            <a:r>
              <a:rPr lang="en-US" sz="1600" dirty="0">
                <a:highlight>
                  <a:srgbClr val="C0C0C0"/>
                </a:highlight>
                <a:latin typeface="Consolas" panose="020B0609020204030204" pitchFamily="49" charset="0"/>
              </a:rPr>
              <a:t>apply</a:t>
            </a:r>
            <a:r>
              <a:rPr lang="en-US" dirty="0"/>
              <a:t> nowadays)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Scripts/packages: Unix philosophy is important, otherwise painful to debug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Formatting: some datasets are </a:t>
            </a:r>
            <a:r>
              <a:rPr lang="en-US" dirty="0" err="1"/>
              <a:t>tibbles</a:t>
            </a:r>
            <a:r>
              <a:rPr lang="en-US" dirty="0"/>
              <a:t>, some columns are factors, important to check and format carefully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/>
              <a:t>Batches and other covariates: if not provided, may be inferred via PCA</a:t>
            </a:r>
          </a:p>
        </p:txBody>
      </p:sp>
    </p:spTree>
    <p:extLst>
      <p:ext uri="{BB962C8B-B14F-4D97-AF65-F5344CB8AC3E}">
        <p14:creationId xmlns:p14="http://schemas.microsoft.com/office/powerpoint/2010/main" val="1164243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9015B2-1FAD-4D36-BEDC-85FF161F6EE1}"/>
              </a:ext>
            </a:extLst>
          </p:cNvPr>
          <p:cNvSpPr txBox="1"/>
          <p:nvPr/>
        </p:nvSpPr>
        <p:spPr>
          <a:xfrm>
            <a:off x="8278044" y="4808481"/>
            <a:ext cx="204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3585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DF2A-83FC-4C1B-BE3C-58B0BFB95BCC}"/>
              </a:ext>
            </a:extLst>
          </p:cNvPr>
          <p:cNvSpPr txBox="1"/>
          <p:nvPr/>
        </p:nvSpPr>
        <p:spPr>
          <a:xfrm>
            <a:off x="169558" y="113292"/>
            <a:ext cx="512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STING-seq concept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2200D4-56E9-4327-9367-1658F85A9434}"/>
              </a:ext>
            </a:extLst>
          </p:cNvPr>
          <p:cNvGrpSpPr/>
          <p:nvPr/>
        </p:nvGrpSpPr>
        <p:grpSpPr>
          <a:xfrm>
            <a:off x="1400601" y="1353549"/>
            <a:ext cx="8957087" cy="4547143"/>
            <a:chOff x="1224988" y="1317215"/>
            <a:chExt cx="8957087" cy="4547143"/>
          </a:xfrm>
        </p:grpSpPr>
        <p:pic>
          <p:nvPicPr>
            <p:cNvPr id="4" name="Picture 3" descr="A picture containing text, printer, businesscard, screenshot&#10;&#10;Description automatically generated">
              <a:extLst>
                <a:ext uri="{FF2B5EF4-FFF2-40B4-BE49-F238E27FC236}">
                  <a16:creationId xmlns:a16="http://schemas.microsoft.com/office/drawing/2014/main" id="{6814980D-6E6F-43E7-BC91-7D922CD1D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0" y="1317215"/>
              <a:ext cx="8599970" cy="2089524"/>
            </a:xfrm>
            <a:prstGeom prst="rect">
              <a:avLst/>
            </a:prstGeom>
          </p:spPr>
        </p:pic>
        <p:pic>
          <p:nvPicPr>
            <p:cNvPr id="6" name="Picture 5" descr="Diagram, schematic&#10;&#10;Description automatically generated">
              <a:extLst>
                <a:ext uri="{FF2B5EF4-FFF2-40B4-BE49-F238E27FC236}">
                  <a16:creationId xmlns:a16="http://schemas.microsoft.com/office/drawing/2014/main" id="{2BD34FE0-D69F-4F25-8784-E50F10D6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988" y="4077128"/>
              <a:ext cx="4527860" cy="1609595"/>
            </a:xfrm>
            <a:prstGeom prst="rect">
              <a:avLst/>
            </a:prstGeom>
          </p:spPr>
        </p:pic>
        <p:pic>
          <p:nvPicPr>
            <p:cNvPr id="8" name="Picture 7" descr="Chart, bar chart&#10;&#10;Description automatically generated">
              <a:extLst>
                <a:ext uri="{FF2B5EF4-FFF2-40B4-BE49-F238E27FC236}">
                  <a16:creationId xmlns:a16="http://schemas.microsoft.com/office/drawing/2014/main" id="{FE0A3E14-A6FD-47F9-8139-CF3412A64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609" y="3774834"/>
              <a:ext cx="4528466" cy="20895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39CCDC-2F58-45ED-BE92-0D46125FB4BC}"/>
                </a:ext>
              </a:extLst>
            </p:cNvPr>
            <p:cNvSpPr txBox="1"/>
            <p:nvPr/>
          </p:nvSpPr>
          <p:spPr>
            <a:xfrm>
              <a:off x="2089192" y="3370479"/>
              <a:ext cx="15926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0070C0"/>
                  </a:solidFill>
                </a:rPr>
                <a:t>(c: candidate)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D3FFFC4-7C8B-46FF-9AB0-FC5750CD5699}"/>
              </a:ext>
            </a:extLst>
          </p:cNvPr>
          <p:cNvSpPr txBox="1"/>
          <p:nvPr/>
        </p:nvSpPr>
        <p:spPr>
          <a:xfrm>
            <a:off x="9531559" y="6451717"/>
            <a:ext cx="200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Morris et al., 2021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68365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DF2A-83FC-4C1B-BE3C-58B0BFB95BCC}"/>
              </a:ext>
            </a:extLst>
          </p:cNvPr>
          <p:cNvSpPr txBox="1"/>
          <p:nvPr/>
        </p:nvSpPr>
        <p:spPr>
          <a:xfrm>
            <a:off x="169558" y="113292"/>
            <a:ext cx="512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STING-seq datasets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5328B-6243-4104-ADB7-8BC9B3A60EBF}"/>
              </a:ext>
            </a:extLst>
          </p:cNvPr>
          <p:cNvSpPr txBox="1"/>
          <p:nvPr/>
        </p:nvSpPr>
        <p:spPr>
          <a:xfrm>
            <a:off x="3289216" y="1538130"/>
            <a:ext cx="5613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UMI counts datasets</a:t>
            </a:r>
            <a:r>
              <a:rPr lang="en-US" altLang="zh-CN" b="1" dirty="0"/>
              <a:t> (from Morris):</a:t>
            </a:r>
            <a:endParaRPr lang="en-US" b="1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Gene expression matrix (cDNA; gene by cell)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gRNA expressions matrix (GDO; gRNA by cell)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Cell surface antigens matrix (HTO; hashtag by cell)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Important parameters: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nFeature</a:t>
            </a:r>
            <a:r>
              <a:rPr lang="en-US" dirty="0">
                <a:solidFill>
                  <a:srgbClr val="0070C0"/>
                </a:solidFill>
              </a:rPr>
              <a:t>; unique/ non-zero UMI count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nCount</a:t>
            </a:r>
            <a:r>
              <a:rPr lang="en-US" dirty="0">
                <a:solidFill>
                  <a:srgbClr val="0070C0"/>
                </a:solidFill>
              </a:rPr>
              <a:t>; total UMI count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Percent-mt; mitochondrial genes percentage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8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BFDF2A-83FC-4C1B-BE3C-58B0BFB95BCC}"/>
              </a:ext>
            </a:extLst>
          </p:cNvPr>
          <p:cNvSpPr txBox="1"/>
          <p:nvPr/>
        </p:nvSpPr>
        <p:spPr>
          <a:xfrm>
            <a:off x="169558" y="113292"/>
            <a:ext cx="512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QC filtering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5328B-6243-4104-ADB7-8BC9B3A60EBF}"/>
              </a:ext>
            </a:extLst>
          </p:cNvPr>
          <p:cNvSpPr txBox="1"/>
          <p:nvPr/>
        </p:nvSpPr>
        <p:spPr>
          <a:xfrm>
            <a:off x="2977350" y="1595128"/>
            <a:ext cx="6390707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High quality and live cells: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nFeatur</a:t>
            </a:r>
            <a:r>
              <a:rPr lang="en-US" altLang="zh-CN" dirty="0" err="1">
                <a:solidFill>
                  <a:srgbClr val="0070C0"/>
                </a:solidFill>
              </a:rPr>
              <a:t>e</a:t>
            </a:r>
            <a:r>
              <a:rPr lang="en-US" altLang="zh-CN" dirty="0">
                <a:solidFill>
                  <a:srgbClr val="0070C0"/>
                </a:solidFill>
              </a:rPr>
              <a:t> &gt; 1400 UMI</a:t>
            </a: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Percent-mt &lt; 20%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Singlets: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Hashtag </a:t>
            </a:r>
            <a:r>
              <a:rPr lang="en-US" dirty="0" err="1"/>
              <a:t>demuxing</a:t>
            </a:r>
            <a:r>
              <a:rPr lang="en-US" dirty="0"/>
              <a:t> (Seurat)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Results: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8,845 cells (8,588 overlapped with author’s 9,343)</a:t>
            </a:r>
          </a:p>
        </p:txBody>
      </p:sp>
    </p:spTree>
    <p:extLst>
      <p:ext uri="{BB962C8B-B14F-4D97-AF65-F5344CB8AC3E}">
        <p14:creationId xmlns:p14="http://schemas.microsoft.com/office/powerpoint/2010/main" val="85602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930652-FFD6-4BFC-AC79-CE51BC43CB06}"/>
              </a:ext>
            </a:extLst>
          </p:cNvPr>
          <p:cNvSpPr txBox="1"/>
          <p:nvPr/>
        </p:nvSpPr>
        <p:spPr>
          <a:xfrm>
            <a:off x="169558" y="113292"/>
            <a:ext cx="512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QC results (CDF/PDF)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B796FE-8CCA-4B0E-A6C2-5B8FE6244D3E}"/>
              </a:ext>
            </a:extLst>
          </p:cNvPr>
          <p:cNvGrpSpPr/>
          <p:nvPr/>
        </p:nvGrpSpPr>
        <p:grpSpPr>
          <a:xfrm>
            <a:off x="1875229" y="737942"/>
            <a:ext cx="9301446" cy="5988598"/>
            <a:chOff x="1160662" y="756110"/>
            <a:chExt cx="9301446" cy="5988598"/>
          </a:xfrm>
        </p:grpSpPr>
        <p:pic>
          <p:nvPicPr>
            <p:cNvPr id="6" name="Picture 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4859AB88-8D96-4BAD-814B-E38D43179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662" y="756110"/>
              <a:ext cx="4572000" cy="2857500"/>
            </a:xfrm>
            <a:prstGeom prst="rect">
              <a:avLst/>
            </a:prstGeom>
          </p:spPr>
        </p:pic>
        <p:pic>
          <p:nvPicPr>
            <p:cNvPr id="8" name="Picture 7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AC4B15BC-5A3C-44AC-B949-26473A20A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108" y="756110"/>
              <a:ext cx="4572000" cy="2857500"/>
            </a:xfrm>
            <a:prstGeom prst="rect">
              <a:avLst/>
            </a:prstGeom>
          </p:spPr>
        </p:pic>
        <p:pic>
          <p:nvPicPr>
            <p:cNvPr id="10" name="Picture 9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167D8EE-9DC6-4F49-B1BB-0639EF0A1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662" y="3887208"/>
              <a:ext cx="4572000" cy="2857500"/>
            </a:xfrm>
            <a:prstGeom prst="rect">
              <a:avLst/>
            </a:prstGeom>
          </p:spPr>
        </p:pic>
        <p:pic>
          <p:nvPicPr>
            <p:cNvPr id="12" name="Picture 11" descr="Chart, histogram&#10;&#10;Description automatically generated">
              <a:extLst>
                <a:ext uri="{FF2B5EF4-FFF2-40B4-BE49-F238E27FC236}">
                  <a16:creationId xmlns:a16="http://schemas.microsoft.com/office/drawing/2014/main" id="{60BA54E0-FB04-43D0-8243-1E6FB0D8B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108" y="3887208"/>
              <a:ext cx="4572000" cy="28575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0203E7A-B788-455B-85E1-7E7837978671}"/>
              </a:ext>
            </a:extLst>
          </p:cNvPr>
          <p:cNvSpPr txBox="1"/>
          <p:nvPr/>
        </p:nvSpPr>
        <p:spPr>
          <a:xfrm>
            <a:off x="440045" y="1910767"/>
            <a:ext cx="1435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QC</a:t>
            </a:r>
          </a:p>
          <a:p>
            <a:endParaRPr lang="en-US" sz="8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After QC</a:t>
            </a:r>
          </a:p>
        </p:txBody>
      </p:sp>
    </p:spTree>
    <p:extLst>
      <p:ext uri="{BB962C8B-B14F-4D97-AF65-F5344CB8AC3E}">
        <p14:creationId xmlns:p14="http://schemas.microsoft.com/office/powerpoint/2010/main" val="18111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930652-FFD6-4BFC-AC79-CE51BC43CB06}"/>
              </a:ext>
            </a:extLst>
          </p:cNvPr>
          <p:cNvSpPr txBox="1"/>
          <p:nvPr/>
        </p:nvSpPr>
        <p:spPr>
          <a:xfrm>
            <a:off x="169558" y="113292"/>
            <a:ext cx="512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QC results (Seurat)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EBB4E0-9604-46B5-9A05-3C6EF11A1CA2}"/>
              </a:ext>
            </a:extLst>
          </p:cNvPr>
          <p:cNvGrpSpPr/>
          <p:nvPr/>
        </p:nvGrpSpPr>
        <p:grpSpPr>
          <a:xfrm>
            <a:off x="1142498" y="978736"/>
            <a:ext cx="10881975" cy="5409159"/>
            <a:chOff x="1118274" y="978736"/>
            <a:chExt cx="10881975" cy="5409159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5B4F70B5-036A-4E64-B11E-AF35EB3FA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274" y="4101895"/>
              <a:ext cx="3657600" cy="2286000"/>
            </a:xfrm>
            <a:prstGeom prst="rect">
              <a:avLst/>
            </a:prstGeom>
          </p:spPr>
        </p:pic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C1E44891-A410-4F1E-BC0B-6B446A6BF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649" y="978736"/>
              <a:ext cx="3657600" cy="2286000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129C3443-32D8-45AC-BF2B-C66F7068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569" y="978736"/>
              <a:ext cx="3657600" cy="2286000"/>
            </a:xfrm>
            <a:prstGeom prst="rect">
              <a:avLst/>
            </a:prstGeom>
          </p:spPr>
        </p:pic>
        <p:pic>
          <p:nvPicPr>
            <p:cNvPr id="15" name="Picture 14" descr="Chart, scatter chart&#10;&#10;Description automatically generated">
              <a:extLst>
                <a:ext uri="{FF2B5EF4-FFF2-40B4-BE49-F238E27FC236}">
                  <a16:creationId xmlns:a16="http://schemas.microsoft.com/office/drawing/2014/main" id="{B525FB41-95FA-4078-B6D8-6AF988F52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274" y="978736"/>
              <a:ext cx="3657600" cy="2286000"/>
            </a:xfrm>
            <a:prstGeom prst="rect">
              <a:avLst/>
            </a:prstGeom>
          </p:spPr>
        </p:pic>
        <p:pic>
          <p:nvPicPr>
            <p:cNvPr id="17" name="Picture 16" descr="Chart, scatter chart&#10;&#10;Description automatically generated">
              <a:extLst>
                <a:ext uri="{FF2B5EF4-FFF2-40B4-BE49-F238E27FC236}">
                  <a16:creationId xmlns:a16="http://schemas.microsoft.com/office/drawing/2014/main" id="{44096685-8E1D-4DC3-89CD-63659E66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649" y="4101895"/>
              <a:ext cx="3657600" cy="2286000"/>
            </a:xfrm>
            <a:prstGeom prst="rect">
              <a:avLst/>
            </a:prstGeom>
          </p:spPr>
        </p:pic>
        <p:pic>
          <p:nvPicPr>
            <p:cNvPr id="19" name="Picture 18" descr="Chart, scatter chart&#10;&#10;Description automatically generated">
              <a:extLst>
                <a:ext uri="{FF2B5EF4-FFF2-40B4-BE49-F238E27FC236}">
                  <a16:creationId xmlns:a16="http://schemas.microsoft.com/office/drawing/2014/main" id="{7E544AD9-34EE-4449-9AEC-A97B6C54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569" y="4101895"/>
              <a:ext cx="3657600" cy="2286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E075080-47BB-4658-A44D-907820ACBBCB}"/>
              </a:ext>
            </a:extLst>
          </p:cNvPr>
          <p:cNvSpPr txBox="1"/>
          <p:nvPr/>
        </p:nvSpPr>
        <p:spPr>
          <a:xfrm>
            <a:off x="16153" y="1910767"/>
            <a:ext cx="14351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Before QC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After QC</a:t>
            </a:r>
          </a:p>
        </p:txBody>
      </p:sp>
    </p:spTree>
    <p:extLst>
      <p:ext uri="{BB962C8B-B14F-4D97-AF65-F5344CB8AC3E}">
        <p14:creationId xmlns:p14="http://schemas.microsoft.com/office/powerpoint/2010/main" val="223833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457E50-D9A5-4558-B221-76B2226F7680}"/>
              </a:ext>
            </a:extLst>
          </p:cNvPr>
          <p:cNvSpPr txBox="1"/>
          <p:nvPr/>
        </p:nvSpPr>
        <p:spPr>
          <a:xfrm>
            <a:off x="169558" y="113292"/>
            <a:ext cx="635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Depth: a confounder in perturb-seq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EEDD6-5982-4424-913B-6AA265329FBC}"/>
              </a:ext>
            </a:extLst>
          </p:cNvPr>
          <p:cNvSpPr txBox="1"/>
          <p:nvPr/>
        </p:nvSpPr>
        <p:spPr>
          <a:xfrm>
            <a:off x="9531559" y="6451717"/>
            <a:ext cx="2004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Barry et al., 2021</a:t>
            </a:r>
            <a:endParaRPr lang="en-US" sz="1600" i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803B28-140D-47C2-9A97-B2221B8EC831}"/>
              </a:ext>
            </a:extLst>
          </p:cNvPr>
          <p:cNvGrpSpPr/>
          <p:nvPr/>
        </p:nvGrpSpPr>
        <p:grpSpPr>
          <a:xfrm>
            <a:off x="2664981" y="1700687"/>
            <a:ext cx="6866578" cy="3748001"/>
            <a:chOff x="2634199" y="1216236"/>
            <a:chExt cx="6866578" cy="3748001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5C40B0A-2E2D-4976-90A0-D799CA8F0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222" y="1216236"/>
              <a:ext cx="6809555" cy="37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E42C61-01F8-483B-883F-E9D607072299}"/>
                </a:ext>
              </a:extLst>
            </p:cNvPr>
            <p:cNvSpPr/>
            <p:nvPr/>
          </p:nvSpPr>
          <p:spPr>
            <a:xfrm>
              <a:off x="2634199" y="4450887"/>
              <a:ext cx="545006" cy="51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760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CDF9E-06C0-4C38-BDC0-C8F2CBC6158F}"/>
              </a:ext>
            </a:extLst>
          </p:cNvPr>
          <p:cNvSpPr txBox="1"/>
          <p:nvPr/>
        </p:nvSpPr>
        <p:spPr>
          <a:xfrm>
            <a:off x="169558" y="113292"/>
            <a:ext cx="603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Gene-gRNA associations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115CF-FB91-44C8-B23A-6EB1D197D872}"/>
              </a:ext>
            </a:extLst>
          </p:cNvPr>
          <p:cNvSpPr txBox="1"/>
          <p:nvPr/>
        </p:nvSpPr>
        <p:spPr>
          <a:xfrm>
            <a:off x="2953127" y="1693559"/>
            <a:ext cx="66753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Naive negative binomial regression: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onsolas" panose="020B0609020204030204" pitchFamily="49" charset="0"/>
              </a:rPr>
              <a:t>gene expression ~ gRNA expression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Negative  binomial regression with total UMI as a covariate: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onsolas" panose="020B0609020204030204" pitchFamily="49" charset="0"/>
              </a:rPr>
              <a:t>gene expression ~ gRNA expression + total UMI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SCEPTRE: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Negative binomial regression with covariate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Empirical null distribution (by conditional randomization test) </a:t>
            </a:r>
            <a:r>
              <a:rPr lang="en-US" dirty="0"/>
              <a:t>for </a:t>
            </a:r>
            <a:r>
              <a:rPr lang="en-US" i="1" dirty="0"/>
              <a:t>p</a:t>
            </a:r>
            <a:r>
              <a:rPr lang="en-US" dirty="0"/>
              <a:t>-value calculation</a:t>
            </a:r>
          </a:p>
        </p:txBody>
      </p:sp>
    </p:spTree>
    <p:extLst>
      <p:ext uri="{BB962C8B-B14F-4D97-AF65-F5344CB8AC3E}">
        <p14:creationId xmlns:p14="http://schemas.microsoft.com/office/powerpoint/2010/main" val="4279930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CDF9E-06C0-4C38-BDC0-C8F2CBC6158F}"/>
              </a:ext>
            </a:extLst>
          </p:cNvPr>
          <p:cNvSpPr txBox="1"/>
          <p:nvPr/>
        </p:nvSpPr>
        <p:spPr>
          <a:xfrm>
            <a:off x="169558" y="113292"/>
            <a:ext cx="603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Running SCEPTRE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3115CF-FB91-44C8-B23A-6EB1D197D872}"/>
              </a:ext>
            </a:extLst>
          </p:cNvPr>
          <p:cNvSpPr txBox="1"/>
          <p:nvPr/>
        </p:nvSpPr>
        <p:spPr>
          <a:xfrm>
            <a:off x="2062949" y="792011"/>
            <a:ext cx="859495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/>
              <a:t>Input: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err="1">
                <a:highlight>
                  <a:srgbClr val="C0C0C0"/>
                </a:highlight>
                <a:latin typeface="Consolas" panose="020B0609020204030204" pitchFamily="49" charset="0"/>
              </a:rPr>
              <a:t>gRNA_matrix</a:t>
            </a:r>
            <a:r>
              <a:rPr lang="en-US" dirty="0"/>
              <a:t>: gRNA by cell (</a:t>
            </a:r>
            <a:r>
              <a:rPr lang="en-US" dirty="0" err="1"/>
              <a:t>QC’ed</a:t>
            </a:r>
            <a:r>
              <a:rPr lang="en-US" dirty="0"/>
              <a:t>)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err="1">
                <a:highlight>
                  <a:srgbClr val="C0C0C0"/>
                </a:highlight>
                <a:latin typeface="Consolas" panose="020B0609020204030204" pitchFamily="49" charset="0"/>
              </a:rPr>
              <a:t>gRNA_groups_table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gRNA_id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gRNA_group</a:t>
            </a:r>
            <a:r>
              <a:rPr lang="en-US" dirty="0"/>
              <a:t>, </a:t>
            </a:r>
            <a:r>
              <a:rPr lang="en-US" dirty="0" err="1"/>
              <a:t>gRNA_type</a:t>
            </a:r>
            <a:endParaRPr lang="en-US" dirty="0"/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endParaRPr lang="en-US" sz="800" dirty="0"/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err="1">
                <a:highlight>
                  <a:srgbClr val="C0C0C0"/>
                </a:highlight>
                <a:latin typeface="Consolas" panose="020B0609020204030204" pitchFamily="49" charset="0"/>
              </a:rPr>
              <a:t>gene_matrix</a:t>
            </a:r>
            <a:r>
              <a:rPr lang="en-US" dirty="0"/>
              <a:t>: gene by cell (</a:t>
            </a:r>
            <a:r>
              <a:rPr lang="en-US" dirty="0" err="1"/>
              <a:t>QC’ed</a:t>
            </a:r>
            <a:r>
              <a:rPr lang="en-US" dirty="0"/>
              <a:t>)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err="1">
                <a:highlight>
                  <a:srgbClr val="C0C0C0"/>
                </a:highlight>
                <a:latin typeface="Consolas" panose="020B0609020204030204" pitchFamily="49" charset="0"/>
              </a:rPr>
              <a:t>gene_gRNA_group_pairs</a:t>
            </a:r>
            <a:r>
              <a:rPr lang="en-US" dirty="0"/>
              <a:t>: </a:t>
            </a:r>
            <a:r>
              <a:rPr lang="en-US" dirty="0" err="1"/>
              <a:t>gene_id</a:t>
            </a:r>
            <a:r>
              <a:rPr lang="en-US" dirty="0"/>
              <a:t>, </a:t>
            </a:r>
            <a:r>
              <a:rPr lang="en-US" dirty="0" err="1"/>
              <a:t>gRNA_group</a:t>
            </a:r>
            <a:r>
              <a:rPr lang="en-US" dirty="0"/>
              <a:t>, </a:t>
            </a:r>
            <a:r>
              <a:rPr lang="en-US" dirty="0" err="1"/>
              <a:t>pair_type</a:t>
            </a:r>
            <a:endParaRPr lang="en-US" dirty="0"/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 err="1">
                <a:highlight>
                  <a:srgbClr val="C0C0C0"/>
                </a:highlight>
                <a:latin typeface="Consolas" panose="020B0609020204030204" pitchFamily="49" charset="0"/>
              </a:rPr>
              <a:t>covariate_matrix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lg_gRNA_lib_size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lg_gene_lib_size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p_mito</a:t>
            </a:r>
            <a:r>
              <a:rPr lang="en-US" dirty="0">
                <a:solidFill>
                  <a:srgbClr val="FF0000"/>
                </a:solidFill>
              </a:rPr>
              <a:t>, batch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Intermediate: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1600" dirty="0" err="1">
                <a:highlight>
                  <a:srgbClr val="C0C0C0"/>
                </a:highlight>
                <a:latin typeface="Consolas" panose="020B0609020204030204" pitchFamily="49" charset="0"/>
              </a:rPr>
              <a:t>perturbation_matrix</a:t>
            </a:r>
            <a:r>
              <a:rPr lang="en-US" dirty="0"/>
              <a:t>: from 1; </a:t>
            </a:r>
            <a:r>
              <a:rPr lang="en-US" dirty="0" err="1"/>
              <a:t>gRNA_id</a:t>
            </a:r>
            <a:r>
              <a:rPr lang="en-US" dirty="0"/>
              <a:t> by cell (binary)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lphaLcPeriod"/>
            </a:pPr>
            <a:r>
              <a:rPr lang="en-US" sz="1600" dirty="0" err="1">
                <a:highlight>
                  <a:srgbClr val="C0C0C0"/>
                </a:highlight>
                <a:latin typeface="Consolas" panose="020B0609020204030204" pitchFamily="49" charset="0"/>
              </a:rPr>
              <a:t>combined_perturbation_matrix</a:t>
            </a:r>
            <a:r>
              <a:rPr lang="en-US" dirty="0"/>
              <a:t>: from a and 2; </a:t>
            </a:r>
            <a:r>
              <a:rPr lang="en-US" dirty="0" err="1"/>
              <a:t>gRNA_group</a:t>
            </a:r>
            <a:r>
              <a:rPr lang="en-US" dirty="0"/>
              <a:t> by cell (binary)</a:t>
            </a:r>
          </a:p>
          <a:p>
            <a:pPr lvl="1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/>
              <a:t>Output: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highlight>
                  <a:srgbClr val="C0C0C0"/>
                </a:highlight>
                <a:latin typeface="Consolas" panose="020B0609020204030204" pitchFamily="49" charset="0"/>
              </a:rPr>
              <a:t>result</a:t>
            </a:r>
            <a:r>
              <a:rPr lang="en-US" dirty="0"/>
              <a:t>: from 3, 4, 5, and b</a:t>
            </a:r>
          </a:p>
        </p:txBody>
      </p:sp>
    </p:spTree>
    <p:extLst>
      <p:ext uri="{BB962C8B-B14F-4D97-AF65-F5344CB8AC3E}">
        <p14:creationId xmlns:p14="http://schemas.microsoft.com/office/powerpoint/2010/main" val="1572884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657</Words>
  <Application>Microsoft Office PowerPoint</Application>
  <PresentationFormat>Widescreen</PresentationFormat>
  <Paragraphs>234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 Chen</dc:creator>
  <cp:lastModifiedBy>Hang Chen</cp:lastModifiedBy>
  <cp:revision>52</cp:revision>
  <dcterms:created xsi:type="dcterms:W3CDTF">2022-08-17T13:20:35Z</dcterms:created>
  <dcterms:modified xsi:type="dcterms:W3CDTF">2022-08-17T16:54:23Z</dcterms:modified>
</cp:coreProperties>
</file>